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307" r:id="rId2"/>
    <p:sldId id="312" r:id="rId3"/>
    <p:sldId id="308" r:id="rId4"/>
    <p:sldId id="337" r:id="rId5"/>
    <p:sldId id="338" r:id="rId6"/>
    <p:sldId id="339" r:id="rId7"/>
    <p:sldId id="340" r:id="rId8"/>
    <p:sldId id="321" r:id="rId9"/>
    <p:sldId id="341" r:id="rId10"/>
    <p:sldId id="342" r:id="rId11"/>
    <p:sldId id="343" r:id="rId12"/>
    <p:sldId id="322" r:id="rId13"/>
    <p:sldId id="344" r:id="rId14"/>
    <p:sldId id="345" r:id="rId15"/>
    <p:sldId id="324" r:id="rId16"/>
    <p:sldId id="355" r:id="rId17"/>
    <p:sldId id="346" r:id="rId18"/>
    <p:sldId id="347" r:id="rId19"/>
    <p:sldId id="349" r:id="rId20"/>
    <p:sldId id="350" r:id="rId21"/>
    <p:sldId id="309" r:id="rId22"/>
    <p:sldId id="314" r:id="rId23"/>
    <p:sldId id="317" r:id="rId24"/>
    <p:sldId id="310" r:id="rId25"/>
    <p:sldId id="315" r:id="rId26"/>
    <p:sldId id="318" r:id="rId27"/>
    <p:sldId id="319" r:id="rId28"/>
    <p:sldId id="311" r:id="rId29"/>
    <p:sldId id="316" r:id="rId30"/>
    <p:sldId id="320"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3270609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16913009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045564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1954979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1475511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4132586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33179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175754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4157168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9DDC3A-0145-4907-80A6-C9CCF8BB98CA}" type="datetimeFigureOut">
              <a:rPr lang="en-IN" smtClean="0"/>
              <a:t>06-12-2022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4136220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9DDC3A-0145-4907-80A6-C9CCF8BB98CA}" type="datetimeFigureOut">
              <a:rPr lang="en-IN" smtClean="0"/>
              <a:t>06-12-2022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3462791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B9DDC3A-0145-4907-80A6-C9CCF8BB98CA}" type="datetimeFigureOut">
              <a:rPr lang="en-IN" smtClean="0"/>
              <a:t>06-12-2022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3692284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B9DDC3A-0145-4907-80A6-C9CCF8BB98CA}" type="datetimeFigureOut">
              <a:rPr lang="en-IN" smtClean="0"/>
              <a:t>06-12-2022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2898776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9DDC3A-0145-4907-80A6-C9CCF8BB98CA}" type="datetimeFigureOut">
              <a:rPr lang="en-IN" smtClean="0"/>
              <a:t>06-12-2022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4224235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9DDC3A-0145-4907-80A6-C9CCF8BB98CA}" type="datetimeFigureOut">
              <a:rPr lang="en-IN" smtClean="0"/>
              <a:t>06-12-2022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356228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B9DDC3A-0145-4907-80A6-C9CCF8BB98CA}" type="datetimeFigureOut">
              <a:rPr lang="en-IN" smtClean="0"/>
              <a:t>06-12-2022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ADBE642-1A83-4C99-85A8-950468A0D845}" type="slidenum">
              <a:rPr lang="en-IN" smtClean="0"/>
              <a:t>‹#›</a:t>
            </a:fld>
            <a:endParaRPr lang="en-IN"/>
          </a:p>
        </p:txBody>
      </p:sp>
    </p:spTree>
    <p:extLst>
      <p:ext uri="{BB962C8B-B14F-4D97-AF65-F5344CB8AC3E}">
        <p14:creationId xmlns:p14="http://schemas.microsoft.com/office/powerpoint/2010/main" val="489001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B9DDC3A-0145-4907-80A6-C9CCF8BB98CA}" type="datetimeFigureOut">
              <a:rPr lang="en-IN" smtClean="0"/>
              <a:t>06-12-2022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ADBE642-1A83-4C99-85A8-950468A0D845}" type="slidenum">
              <a:rPr lang="en-IN" smtClean="0"/>
              <a:t>‹#›</a:t>
            </a:fld>
            <a:endParaRPr lang="en-IN"/>
          </a:p>
        </p:txBody>
      </p:sp>
    </p:spTree>
    <p:extLst>
      <p:ext uri="{BB962C8B-B14F-4D97-AF65-F5344CB8AC3E}">
        <p14:creationId xmlns:p14="http://schemas.microsoft.com/office/powerpoint/2010/main" val="13696883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title"/>
          </p:nvPr>
        </p:nvSpPr>
        <p:spPr>
          <a:xfrm>
            <a:off x="951383" y="2009937"/>
            <a:ext cx="4461510" cy="711200"/>
          </a:xfrm>
          <a:prstGeom prst="rect">
            <a:avLst/>
          </a:prstGeom>
        </p:spPr>
        <p:txBody>
          <a:bodyPr vert="horz" wrap="square" lIns="0" tIns="12700" rIns="0" bIns="0" rtlCol="0">
            <a:spAutoFit/>
          </a:bodyPr>
          <a:lstStyle/>
          <a:p>
            <a:pPr marL="12700">
              <a:lnSpc>
                <a:spcPct val="100000"/>
              </a:lnSpc>
              <a:spcBef>
                <a:spcPts val="100"/>
              </a:spcBef>
            </a:pPr>
            <a:r>
              <a:rPr sz="4500" spc="55" dirty="0">
                <a:solidFill>
                  <a:srgbClr val="161616"/>
                </a:solidFill>
              </a:rPr>
              <a:t>B</a:t>
            </a:r>
            <a:r>
              <a:rPr sz="4500" spc="-130" dirty="0">
                <a:solidFill>
                  <a:srgbClr val="161616"/>
                </a:solidFill>
              </a:rPr>
              <a:t>e</a:t>
            </a:r>
            <a:r>
              <a:rPr sz="4500" spc="-190" dirty="0">
                <a:solidFill>
                  <a:srgbClr val="161616"/>
                </a:solidFill>
              </a:rPr>
              <a:t>n</a:t>
            </a:r>
            <a:r>
              <a:rPr sz="4500" spc="-130" dirty="0">
                <a:solidFill>
                  <a:srgbClr val="161616"/>
                </a:solidFill>
              </a:rPr>
              <a:t>e</a:t>
            </a:r>
            <a:r>
              <a:rPr sz="4500" spc="-40" dirty="0">
                <a:solidFill>
                  <a:srgbClr val="161616"/>
                </a:solidFill>
              </a:rPr>
              <a:t>f</a:t>
            </a:r>
            <a:r>
              <a:rPr sz="4500" spc="-160" dirty="0">
                <a:solidFill>
                  <a:srgbClr val="161616"/>
                </a:solidFill>
              </a:rPr>
              <a:t>i</a:t>
            </a:r>
            <a:r>
              <a:rPr sz="4500" spc="-145" dirty="0">
                <a:solidFill>
                  <a:srgbClr val="161616"/>
                </a:solidFill>
              </a:rPr>
              <a:t>t</a:t>
            </a:r>
            <a:r>
              <a:rPr sz="4500" spc="-35" dirty="0">
                <a:solidFill>
                  <a:srgbClr val="161616"/>
                </a:solidFill>
              </a:rPr>
              <a:t>s</a:t>
            </a:r>
            <a:r>
              <a:rPr sz="4500" spc="-500" dirty="0">
                <a:solidFill>
                  <a:srgbClr val="161616"/>
                </a:solidFill>
              </a:rPr>
              <a:t> </a:t>
            </a:r>
            <a:r>
              <a:rPr sz="4500" spc="40" dirty="0">
                <a:solidFill>
                  <a:srgbClr val="161616"/>
                </a:solidFill>
              </a:rPr>
              <a:t>o</a:t>
            </a:r>
            <a:r>
              <a:rPr sz="4500" spc="90" dirty="0">
                <a:solidFill>
                  <a:srgbClr val="161616"/>
                </a:solidFill>
              </a:rPr>
              <a:t>f</a:t>
            </a:r>
            <a:r>
              <a:rPr sz="4500" spc="-450" dirty="0">
                <a:solidFill>
                  <a:srgbClr val="161616"/>
                </a:solidFill>
              </a:rPr>
              <a:t> </a:t>
            </a:r>
            <a:r>
              <a:rPr sz="4500" spc="10" dirty="0">
                <a:solidFill>
                  <a:srgbClr val="161616"/>
                </a:solidFill>
              </a:rPr>
              <a:t>R</a:t>
            </a:r>
            <a:r>
              <a:rPr sz="4500" spc="-60" dirty="0">
                <a:solidFill>
                  <a:srgbClr val="161616"/>
                </a:solidFill>
              </a:rPr>
              <a:t>xJS</a:t>
            </a:r>
            <a:endParaRPr sz="4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51)">
            <a:extLst>
              <a:ext uri="{FF2B5EF4-FFF2-40B4-BE49-F238E27FC236}">
                <a16:creationId xmlns:a16="http://schemas.microsoft.com/office/drawing/2014/main" id="{AB043D5F-BA9E-EAF4-FC22-7789122607AC}"/>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1197796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52)">
            <a:extLst>
              <a:ext uri="{FF2B5EF4-FFF2-40B4-BE49-F238E27FC236}">
                <a16:creationId xmlns:a16="http://schemas.microsoft.com/office/drawing/2014/main" id="{45F508AE-1C34-D960-D579-BAABE3D9371D}"/>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317776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A73E28A-ECF8-11BB-0821-368BA2DC7298}"/>
              </a:ext>
            </a:extLst>
          </p:cNvPr>
          <p:cNvSpPr txBox="1"/>
          <p:nvPr/>
        </p:nvSpPr>
        <p:spPr>
          <a:xfrm>
            <a:off x="876300" y="990600"/>
            <a:ext cx="10439400" cy="1477328"/>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Using the async and await keywords is another option you have when writing asynchronous code. </a:t>
            </a:r>
          </a:p>
          <a:p>
            <a:endParaRPr lang="en-IN" sz="1800" dirty="0">
              <a:effectLst/>
              <a:latin typeface="Times New Roman" panose="02020603050405020304" pitchFamily="18" charset="0"/>
              <a:ea typeface="Times New Roman" panose="02020603050405020304" pitchFamily="18" charset="0"/>
            </a:endParaRPr>
          </a:p>
          <a:p>
            <a:r>
              <a:rPr lang="en-IN" sz="1800" dirty="0">
                <a:effectLst/>
                <a:latin typeface="Times New Roman" panose="02020603050405020304" pitchFamily="18" charset="0"/>
                <a:ea typeface="Times New Roman" panose="02020603050405020304" pitchFamily="18" charset="0"/>
              </a:rPr>
              <a:t>it implicitly uses promises under the hood, so it's also only good for waiting on a single value.</a:t>
            </a:r>
          </a:p>
          <a:p>
            <a:endParaRPr lang="en-IN" dirty="0">
              <a:latin typeface="Times New Roman" panose="02020603050405020304" pitchFamily="18" charset="0"/>
              <a:ea typeface="Times New Roman" panose="02020603050405020304" pitchFamily="18" charset="0"/>
            </a:endParaRPr>
          </a:p>
          <a:p>
            <a:r>
              <a:rPr lang="en-IN" sz="1800" dirty="0">
                <a:effectLst/>
                <a:latin typeface="Times New Roman" panose="02020603050405020304" pitchFamily="18" charset="0"/>
                <a:ea typeface="Times New Roman" panose="02020603050405020304" pitchFamily="18" charset="0"/>
              </a:rPr>
              <a:t> </a:t>
            </a:r>
            <a:endParaRPr lang="en-IN"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924341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53)">
            <a:extLst>
              <a:ext uri="{FF2B5EF4-FFF2-40B4-BE49-F238E27FC236}">
                <a16:creationId xmlns:a16="http://schemas.microsoft.com/office/drawing/2014/main" id="{08C3DD2F-80E0-CC4C-C4FF-DAC8C065BE79}"/>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5325754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54)">
            <a:extLst>
              <a:ext uri="{FF2B5EF4-FFF2-40B4-BE49-F238E27FC236}">
                <a16:creationId xmlns:a16="http://schemas.microsoft.com/office/drawing/2014/main" id="{83267C2B-B20B-B897-9DFB-A821ED2783F9}"/>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40591799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7150C9-7DDD-3276-8A72-0AB029654FDA}"/>
              </a:ext>
            </a:extLst>
          </p:cNvPr>
          <p:cNvSpPr txBox="1"/>
          <p:nvPr/>
        </p:nvSpPr>
        <p:spPr>
          <a:xfrm>
            <a:off x="825623" y="650147"/>
            <a:ext cx="9982200" cy="4154984"/>
          </a:xfrm>
          <a:prstGeom prst="rect">
            <a:avLst/>
          </a:prstGeom>
          <a:noFill/>
        </p:spPr>
        <p:txBody>
          <a:bodyPr wrap="square">
            <a:spAutoFit/>
          </a:bodyPr>
          <a:lstStyle/>
          <a:p>
            <a:r>
              <a:rPr lang="en-IN" sz="2400" dirty="0">
                <a:effectLst/>
                <a:latin typeface="Times New Roman" panose="02020603050405020304" pitchFamily="18" charset="0"/>
                <a:ea typeface="Times New Roman" panose="02020603050405020304" pitchFamily="18" charset="0"/>
              </a:rPr>
              <a:t>Very basic example that uses an observable in </a:t>
            </a:r>
            <a:r>
              <a:rPr lang="en-IN" sz="2400" dirty="0" err="1">
                <a:effectLst/>
                <a:latin typeface="Times New Roman" panose="02020603050405020304" pitchFamily="18" charset="0"/>
                <a:ea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rPr>
              <a:t>. </a:t>
            </a:r>
          </a:p>
          <a:p>
            <a:endParaRPr lang="en-IN" sz="2400" dirty="0">
              <a:effectLst/>
              <a:latin typeface="Times New Roman" panose="02020603050405020304" pitchFamily="18" charset="0"/>
              <a:ea typeface="Times New Roman" panose="02020603050405020304" pitchFamily="18" charset="0"/>
            </a:endParaRPr>
          </a:p>
          <a:p>
            <a:r>
              <a:rPr lang="en-IN" sz="2400" dirty="0">
                <a:effectLst/>
                <a:latin typeface="Times New Roman" panose="02020603050405020304" pitchFamily="18" charset="0"/>
                <a:ea typeface="Times New Roman" panose="02020603050405020304" pitchFamily="18" charset="0"/>
              </a:rPr>
              <a:t>call a function that returns an observable and then  call the subscribe function on that observable passing it the functions that should execute whenever the observable produces a value, an error, or reports that it's complete. </a:t>
            </a:r>
          </a:p>
          <a:p>
            <a:endParaRPr lang="en-IN" sz="2400" dirty="0">
              <a:effectLst/>
              <a:latin typeface="Times New Roman" panose="02020603050405020304" pitchFamily="18" charset="0"/>
              <a:ea typeface="Times New Roman" panose="02020603050405020304" pitchFamily="18" charset="0"/>
            </a:endParaRPr>
          </a:p>
          <a:p>
            <a:r>
              <a:rPr lang="en-IN" sz="2400" dirty="0">
                <a:effectLst/>
                <a:latin typeface="Times New Roman" panose="02020603050405020304" pitchFamily="18" charset="0"/>
                <a:ea typeface="Times New Roman" panose="02020603050405020304" pitchFamily="18" charset="0"/>
              </a:rPr>
              <a:t>Syntactically, I think this looks similar to the promise code. </a:t>
            </a:r>
          </a:p>
          <a:p>
            <a:endParaRPr lang="en-IN" sz="2400" dirty="0">
              <a:latin typeface="Times New Roman" panose="02020603050405020304" pitchFamily="18" charset="0"/>
              <a:ea typeface="Times New Roman" panose="02020603050405020304" pitchFamily="18" charset="0"/>
            </a:endParaRPr>
          </a:p>
          <a:p>
            <a:r>
              <a:rPr lang="en-IN" sz="2400" dirty="0">
                <a:latin typeface="Times New Roman" panose="02020603050405020304" pitchFamily="18" charset="0"/>
                <a:ea typeface="Times New Roman" panose="02020603050405020304" pitchFamily="18" charset="0"/>
              </a:rPr>
              <a:t>B</a:t>
            </a:r>
            <a:r>
              <a:rPr lang="en-IN" sz="2400" dirty="0">
                <a:effectLst/>
                <a:latin typeface="Times New Roman" panose="02020603050405020304" pitchFamily="18" charset="0"/>
                <a:ea typeface="Times New Roman" panose="02020603050405020304" pitchFamily="18" charset="0"/>
              </a:rPr>
              <a:t>oth are pretty easy to read, but observable can produce multiple values over time. </a:t>
            </a:r>
          </a:p>
          <a:p>
            <a:endParaRPr lang="en-IN" sz="24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0905389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770F97-FEA8-274B-981E-E5D452CE4EA5}"/>
              </a:ext>
            </a:extLst>
          </p:cNvPr>
          <p:cNvSpPr txBox="1"/>
          <p:nvPr/>
        </p:nvSpPr>
        <p:spPr>
          <a:xfrm>
            <a:off x="1127464" y="2277057"/>
            <a:ext cx="10599938" cy="2677656"/>
          </a:xfrm>
          <a:prstGeom prst="rect">
            <a:avLst/>
          </a:prstGeom>
          <a:noFill/>
        </p:spPr>
        <p:txBody>
          <a:bodyPr wrap="square">
            <a:spAutoFit/>
          </a:bodyPr>
          <a:lstStyle/>
          <a:p>
            <a:r>
              <a:rPr lang="en-IN" sz="2400" dirty="0">
                <a:effectLst/>
                <a:latin typeface="Times New Roman" panose="02020603050405020304" pitchFamily="18" charset="0"/>
                <a:ea typeface="Times New Roman" panose="02020603050405020304" pitchFamily="18" charset="0"/>
              </a:rPr>
              <a:t>As new processed books are produced by this observable, the first function passed to subscribe will be called with the new value. It will be called over and over until there is either an error or the observable completes. </a:t>
            </a:r>
          </a:p>
          <a:p>
            <a:endParaRPr lang="en-IN" sz="2400" dirty="0">
              <a:latin typeface="Times New Roman" panose="02020603050405020304" pitchFamily="18" charset="0"/>
              <a:ea typeface="Times New Roman" panose="02020603050405020304" pitchFamily="18" charset="0"/>
            </a:endParaRPr>
          </a:p>
          <a:p>
            <a:r>
              <a:rPr lang="en-IN" sz="2400" dirty="0">
                <a:effectLst/>
                <a:latin typeface="Times New Roman" panose="02020603050405020304" pitchFamily="18" charset="0"/>
                <a:ea typeface="Times New Roman" panose="02020603050405020304" pitchFamily="18" charset="0"/>
              </a:rPr>
              <a:t>This combination of readability plus being able to handle multiple pieces of data asynchronously make the observable API and </a:t>
            </a:r>
            <a:r>
              <a:rPr lang="en-IN" sz="2400" dirty="0" err="1">
                <a:effectLst/>
                <a:latin typeface="Times New Roman" panose="02020603050405020304" pitchFamily="18" charset="0"/>
                <a:ea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rPr>
              <a:t> far superior to the other techniques.</a:t>
            </a:r>
            <a:endParaRPr lang="en-IN" sz="2400" dirty="0"/>
          </a:p>
        </p:txBody>
      </p:sp>
    </p:spTree>
    <p:extLst>
      <p:ext uri="{BB962C8B-B14F-4D97-AF65-F5344CB8AC3E}">
        <p14:creationId xmlns:p14="http://schemas.microsoft.com/office/powerpoint/2010/main" val="1375655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55)">
            <a:extLst>
              <a:ext uri="{FF2B5EF4-FFF2-40B4-BE49-F238E27FC236}">
                <a16:creationId xmlns:a16="http://schemas.microsoft.com/office/drawing/2014/main" id="{06740B2D-1582-595D-83B1-C31185A4E535}"/>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39145855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56)">
            <a:extLst>
              <a:ext uri="{FF2B5EF4-FFF2-40B4-BE49-F238E27FC236}">
                <a16:creationId xmlns:a16="http://schemas.microsoft.com/office/drawing/2014/main" id="{86EAE515-189E-D098-81D0-5D0B8E5A5312}"/>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31357485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58)">
            <a:extLst>
              <a:ext uri="{FF2B5EF4-FFF2-40B4-BE49-F238E27FC236}">
                <a16:creationId xmlns:a16="http://schemas.microsoft.com/office/drawing/2014/main" id="{F4151913-ED07-374B-141D-325DEF596221}"/>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487092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A39C78A-28DC-7A1E-3643-09A9BFDB5344}"/>
              </a:ext>
            </a:extLst>
          </p:cNvPr>
          <p:cNvSpPr>
            <a:spLocks noGrp="1"/>
          </p:cNvSpPr>
          <p:nvPr>
            <p:ph idx="1"/>
          </p:nvPr>
        </p:nvSpPr>
        <p:spPr>
          <a:xfrm>
            <a:off x="609600" y="1135591"/>
            <a:ext cx="10972800" cy="3323987"/>
          </a:xfrm>
        </p:spPr>
        <p:txBody>
          <a:bodyPr>
            <a:noAutofit/>
          </a:bodyPr>
          <a:lstStyle/>
          <a:p>
            <a:r>
              <a:rPr lang="en-IN" sz="2400" dirty="0">
                <a:effectLst/>
                <a:latin typeface="Times New Roman" panose="02020603050405020304" pitchFamily="18" charset="0"/>
                <a:ea typeface="Times New Roman" panose="02020603050405020304" pitchFamily="18" charset="0"/>
              </a:rPr>
              <a:t>Although </a:t>
            </a:r>
            <a:r>
              <a:rPr lang="en-IN" sz="2400" dirty="0" err="1">
                <a:effectLst/>
                <a:latin typeface="Times New Roman" panose="02020603050405020304" pitchFamily="18" charset="0"/>
                <a:ea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rPr>
              <a:t> is a great tool , at same time don’t get into an impression that it  should automatically add it to every new project you start. </a:t>
            </a:r>
          </a:p>
          <a:p>
            <a:endParaRPr lang="en-IN" sz="2400" dirty="0">
              <a:effectLst/>
              <a:latin typeface="Times New Roman" panose="02020603050405020304" pitchFamily="18" charset="0"/>
              <a:ea typeface="Times New Roman" panose="02020603050405020304" pitchFamily="18" charset="0"/>
            </a:endParaRPr>
          </a:p>
          <a:p>
            <a:r>
              <a:rPr lang="en-IN" sz="2400" dirty="0">
                <a:latin typeface="Times New Roman" panose="02020603050405020304" pitchFamily="18" charset="0"/>
                <a:ea typeface="Times New Roman" panose="02020603050405020304" pitchFamily="18" charset="0"/>
              </a:rPr>
              <a:t>First understand the benefits </a:t>
            </a:r>
            <a:r>
              <a:rPr lang="en-IN" sz="2400" dirty="0">
                <a:effectLst/>
                <a:latin typeface="Times New Roman" panose="02020603050405020304" pitchFamily="18" charset="0"/>
                <a:ea typeface="Times New Roman" panose="02020603050405020304" pitchFamily="18" charset="0"/>
              </a:rPr>
              <a:t>and if they resonate with you and seem to solve some of the problems and concerns you have in your apps, then it's probably a good fit for you. </a:t>
            </a:r>
          </a:p>
          <a:p>
            <a:endParaRPr lang="en-IN" sz="2400" dirty="0">
              <a:effectLst/>
              <a:latin typeface="Times New Roman" panose="02020603050405020304" pitchFamily="18" charset="0"/>
              <a:ea typeface="Times New Roman" panose="02020603050405020304" pitchFamily="18" charset="0"/>
            </a:endParaRPr>
          </a:p>
          <a:p>
            <a:r>
              <a:rPr lang="en-IN" sz="2400" dirty="0">
                <a:effectLst/>
                <a:latin typeface="Times New Roman" panose="02020603050405020304" pitchFamily="18" charset="0"/>
                <a:ea typeface="Times New Roman" panose="02020603050405020304" pitchFamily="18" charset="0"/>
              </a:rPr>
              <a:t>However, like any tool, it's right for some jobs and wrong for others.</a:t>
            </a:r>
          </a:p>
          <a:p>
            <a:r>
              <a:rPr lang="en-IN" sz="2400" dirty="0">
                <a:effectLst/>
                <a:latin typeface="Times New Roman" panose="02020603050405020304" pitchFamily="18" charset="0"/>
                <a:ea typeface="Times New Roman" panose="02020603050405020304" pitchFamily="18" charset="0"/>
              </a:rPr>
              <a:t> </a:t>
            </a:r>
          </a:p>
          <a:p>
            <a:r>
              <a:rPr lang="en-IN" sz="2400" dirty="0">
                <a:effectLst/>
                <a:latin typeface="Times New Roman" panose="02020603050405020304" pitchFamily="18" charset="0"/>
                <a:ea typeface="Times New Roman" panose="02020603050405020304" pitchFamily="18" charset="0"/>
              </a:rPr>
              <a:t>Only you and your team can decide which is the case for your application. </a:t>
            </a:r>
            <a:endParaRPr lang="en-IN" sz="2400" dirty="0"/>
          </a:p>
        </p:txBody>
      </p:sp>
    </p:spTree>
    <p:extLst>
      <p:ext uri="{BB962C8B-B14F-4D97-AF65-F5344CB8AC3E}">
        <p14:creationId xmlns:p14="http://schemas.microsoft.com/office/powerpoint/2010/main" val="3376495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59)">
            <a:extLst>
              <a:ext uri="{FF2B5EF4-FFF2-40B4-BE49-F238E27FC236}">
                <a16:creationId xmlns:a16="http://schemas.microsoft.com/office/drawing/2014/main" id="{C3C7BA5D-5D3A-8758-7F91-C0B7C643642E}"/>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909065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01532" y="2718906"/>
            <a:ext cx="7204075" cy="574040"/>
          </a:xfrm>
          <a:prstGeom prst="rect">
            <a:avLst/>
          </a:prstGeom>
        </p:spPr>
        <p:txBody>
          <a:bodyPr vert="horz" wrap="square" lIns="0" tIns="12700" rIns="0" bIns="0" rtlCol="0">
            <a:spAutoFit/>
          </a:bodyPr>
          <a:lstStyle/>
          <a:p>
            <a:pPr marL="12700">
              <a:lnSpc>
                <a:spcPct val="100000"/>
              </a:lnSpc>
              <a:spcBef>
                <a:spcPts val="100"/>
              </a:spcBef>
            </a:pPr>
            <a:r>
              <a:rPr spc="-5" dirty="0"/>
              <a:t>Programming</a:t>
            </a:r>
            <a:r>
              <a:rPr spc="-210" dirty="0"/>
              <a:t> </a:t>
            </a:r>
            <a:r>
              <a:rPr spc="25" dirty="0"/>
              <a:t>Language</a:t>
            </a:r>
            <a:r>
              <a:rPr spc="-225" dirty="0"/>
              <a:t> </a:t>
            </a:r>
            <a:r>
              <a:rPr spc="45" dirty="0"/>
              <a:t>Choice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450D877-21E1-B465-836F-D4354288DB3B}"/>
              </a:ext>
            </a:extLst>
          </p:cNvPr>
          <p:cNvSpPr txBox="1"/>
          <p:nvPr/>
        </p:nvSpPr>
        <p:spPr>
          <a:xfrm>
            <a:off x="914400" y="1219200"/>
            <a:ext cx="10668000" cy="4326634"/>
          </a:xfrm>
          <a:prstGeom prst="rect">
            <a:avLst/>
          </a:prstGeom>
          <a:noFill/>
        </p:spPr>
        <p:txBody>
          <a:bodyPr wrap="square">
            <a:spAutoFit/>
          </a:bodyPr>
          <a:lstStyle/>
          <a:p>
            <a:pPr>
              <a:lnSpc>
                <a:spcPts val="2400"/>
              </a:lnSpc>
              <a:spcAft>
                <a:spcPts val="30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You already know that the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in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stands for JavaScript, but another benefit of using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is programming language choice. </a:t>
            </a:r>
          </a:p>
          <a:p>
            <a:pPr>
              <a:lnSpc>
                <a:spcPts val="2400"/>
              </a:lnSpc>
              <a:spcAft>
                <a:spcPts val="3000"/>
              </a:spcAft>
            </a:pP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works great with all the features in the ES 2015 version of JavaScript, but it's worth pointing out that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is actually written in TypeScript, which is a strongly-typed superset of JavaScript. </a:t>
            </a:r>
          </a:p>
          <a:p>
            <a:pPr>
              <a:lnSpc>
                <a:spcPts val="2400"/>
              </a:lnSpc>
              <a:spcAft>
                <a:spcPts val="30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TypeScript's popularity continues to grow and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includes type declaration files for all its types and functions. </a:t>
            </a:r>
          </a:p>
          <a:p>
            <a:pPr>
              <a:lnSpc>
                <a:spcPts val="2400"/>
              </a:lnSpc>
              <a:spcAft>
                <a:spcPts val="30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This means you can trust the declaration files to stay in sync with the actual library and get excellent code completion support and parameter hints in an editor that supports those files.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304098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3CCEAB-13E4-6B50-BE61-B6AA7C4AEDD2}"/>
              </a:ext>
            </a:extLst>
          </p:cNvPr>
          <p:cNvSpPr txBox="1"/>
          <p:nvPr/>
        </p:nvSpPr>
        <p:spPr>
          <a:xfrm>
            <a:off x="1143000" y="2006591"/>
            <a:ext cx="10058400" cy="2323713"/>
          </a:xfrm>
          <a:prstGeom prst="rect">
            <a:avLst/>
          </a:prstGeom>
          <a:noFill/>
        </p:spPr>
        <p:txBody>
          <a:bodyPr wrap="square">
            <a:spAutoFit/>
          </a:bodyPr>
          <a:lstStyle/>
          <a:p>
            <a:pPr>
              <a:lnSpc>
                <a:spcPts val="2400"/>
              </a:lnSpc>
              <a:spcAft>
                <a:spcPts val="30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JavaScript or TypeScript are your best options for working with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but as we have seen in the last module, the Reactive Extensions API has been implemented in lots of languages. </a:t>
            </a:r>
          </a:p>
          <a:p>
            <a:pPr>
              <a:lnSpc>
                <a:spcPts val="2400"/>
              </a:lnSpc>
              <a:spcAft>
                <a:spcPts val="30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So once you're familiar with the API as it's implemented in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it's not a huge leap to then take advantage of reactive programming in other languages you use, perhaps in your server-side code. </a:t>
            </a:r>
          </a:p>
        </p:txBody>
      </p:sp>
    </p:spTree>
    <p:extLst>
      <p:ext uri="{BB962C8B-B14F-4D97-AF65-F5344CB8AC3E}">
        <p14:creationId xmlns:p14="http://schemas.microsoft.com/office/powerpoint/2010/main" val="26378911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090525" y="2718906"/>
            <a:ext cx="2315210" cy="574040"/>
          </a:xfrm>
          <a:prstGeom prst="rect">
            <a:avLst/>
          </a:prstGeom>
        </p:spPr>
        <p:txBody>
          <a:bodyPr vert="horz" wrap="square" lIns="0" tIns="12700" rIns="0" bIns="0" rtlCol="0">
            <a:spAutoFit/>
          </a:bodyPr>
          <a:lstStyle/>
          <a:p>
            <a:pPr marL="12700">
              <a:lnSpc>
                <a:spcPct val="100000"/>
              </a:lnSpc>
              <a:spcBef>
                <a:spcPts val="100"/>
              </a:spcBef>
            </a:pPr>
            <a:r>
              <a:rPr spc="5" dirty="0"/>
              <a:t>Operators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74AA0BD-1A57-9931-135D-84A646C57BB6}"/>
              </a:ext>
            </a:extLst>
          </p:cNvPr>
          <p:cNvSpPr txBox="1"/>
          <p:nvPr/>
        </p:nvSpPr>
        <p:spPr>
          <a:xfrm>
            <a:off x="914400" y="1026850"/>
            <a:ext cx="10363200" cy="4016484"/>
          </a:xfrm>
          <a:prstGeom prst="rect">
            <a:avLst/>
          </a:prstGeom>
          <a:noFill/>
        </p:spPr>
        <p:txBody>
          <a:bodyPr wrap="square">
            <a:spAutoFit/>
          </a:bodyPr>
          <a:lstStyle/>
          <a:p>
            <a:pPr>
              <a:lnSpc>
                <a:spcPts val="2400"/>
              </a:lnSpc>
              <a:spcAft>
                <a:spcPts val="30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So far, we have learned about how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lets you react to data flowing into your application, but we haven't talked much about what you can do with that data once you have it. </a:t>
            </a:r>
          </a:p>
          <a:p>
            <a:pPr>
              <a:lnSpc>
                <a:spcPts val="2400"/>
              </a:lnSpc>
              <a:spcAft>
                <a:spcPts val="30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This is where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operators provide enormous benefits. </a:t>
            </a:r>
          </a:p>
          <a:p>
            <a:pPr>
              <a:lnSpc>
                <a:spcPts val="2400"/>
              </a:lnSpc>
              <a:spcAft>
                <a:spcPts val="30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Operators are functions that manipulate the data produced by an observable and return a new observable. </a:t>
            </a:r>
          </a:p>
          <a:p>
            <a:pPr>
              <a:lnSpc>
                <a:spcPts val="2400"/>
              </a:lnSpc>
              <a:spcAft>
                <a:spcPts val="30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Because they return a new observable, you can easily change several operators together to quickly refine and shape your data into exactly what you need in your app. </a:t>
            </a:r>
          </a:p>
        </p:txBody>
      </p:sp>
    </p:spTree>
    <p:extLst>
      <p:ext uri="{BB962C8B-B14F-4D97-AF65-F5344CB8AC3E}">
        <p14:creationId xmlns:p14="http://schemas.microsoft.com/office/powerpoint/2010/main" val="33723284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521482F-4216-40B8-1F51-369FADA337F2}"/>
              </a:ext>
            </a:extLst>
          </p:cNvPr>
          <p:cNvSpPr txBox="1"/>
          <p:nvPr/>
        </p:nvSpPr>
        <p:spPr>
          <a:xfrm>
            <a:off x="838200" y="838200"/>
            <a:ext cx="10744200" cy="5262979"/>
          </a:xfrm>
          <a:prstGeom prst="rect">
            <a:avLst/>
          </a:prstGeom>
          <a:noFill/>
        </p:spPr>
        <p:txBody>
          <a:bodyPr wrap="square">
            <a:spAutoFit/>
          </a:bodyPr>
          <a:lstStyle/>
          <a:p>
            <a:r>
              <a:rPr lang="en-IN" sz="2400" dirty="0">
                <a:latin typeface="Times New Roman" panose="02020603050405020304" pitchFamily="18" charset="0"/>
                <a:ea typeface="Times New Roman" panose="02020603050405020304" pitchFamily="18" charset="0"/>
                <a:cs typeface="Times New Roman" panose="02020603050405020304" pitchFamily="18" charset="0"/>
              </a:rPr>
              <a:t>T</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he official site for the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documentation. The URL is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rxjs.dev</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Click on the reference link at the top and it takes to a page that shows all of the functions and types in the API. </a:t>
            </a:r>
          </a:p>
          <a:p>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Down this page is a section for all of the operators. The list is very long. There are currently over 100 operators included with the library that can perform just about any action you can imagine on your observable data. </a:t>
            </a:r>
          </a:p>
          <a:p>
            <a:endParaRPr lang="en-IN" sz="2400" dirty="0">
              <a:latin typeface="Times New Roman" panose="02020603050405020304" pitchFamily="18" charset="0"/>
              <a:ea typeface="Times New Roman" panose="02020603050405020304" pitchFamily="18" charset="0"/>
              <a:cs typeface="Times New Roman" panose="02020603050405020304" pitchFamily="18" charset="0"/>
            </a:endParaRPr>
          </a:p>
          <a:p>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They can help you transform it, filter it, combine it with data form other observables, and lots more. </a:t>
            </a:r>
          </a:p>
          <a:p>
            <a:endParaRPr lang="en-IN" sz="2400" dirty="0">
              <a:latin typeface="Times New Roman" panose="02020603050405020304" pitchFamily="18" charset="0"/>
              <a:ea typeface="Times New Roman" panose="02020603050405020304" pitchFamily="18" charset="0"/>
              <a:cs typeface="Times New Roman" panose="02020603050405020304" pitchFamily="18" charset="0"/>
            </a:endParaRPr>
          </a:p>
          <a:p>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In case you don't find an operator to do exactly what you need, you can create your own </a:t>
            </a:r>
            <a:r>
              <a:rPr lang="en-IN" sz="2400" dirty="0">
                <a:latin typeface="Times New Roman" panose="02020603050405020304" pitchFamily="18" charset="0"/>
                <a:ea typeface="Times New Roman" panose="02020603050405020304" pitchFamily="18" charset="0"/>
                <a:cs typeface="Times New Roman" panose="02020603050405020304" pitchFamily="18" charset="0"/>
              </a:rPr>
              <a:t>operator</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52523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8DA5B4E-76F2-919C-58C1-80EE78391CDF}"/>
              </a:ext>
            </a:extLst>
          </p:cNvPr>
          <p:cNvSpPr txBox="1"/>
          <p:nvPr/>
        </p:nvSpPr>
        <p:spPr>
          <a:xfrm>
            <a:off x="1143000" y="2690336"/>
            <a:ext cx="10058400" cy="1569660"/>
          </a:xfrm>
          <a:prstGeom prst="rect">
            <a:avLst/>
          </a:prstGeom>
          <a:noFill/>
        </p:spPr>
        <p:txBody>
          <a:bodyPr wrap="square">
            <a:spAutoFit/>
          </a:bodyPr>
          <a:lstStyle/>
          <a:p>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Operators are the perfect complement to observables and together they provide you with a near complete solution for receiving and processing all types of data in your apps. </a:t>
            </a:r>
          </a:p>
          <a:p>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They're definitely one of the biggest benefits of using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2400" dirty="0"/>
          </a:p>
        </p:txBody>
      </p:sp>
    </p:spTree>
    <p:extLst>
      <p:ext uri="{BB962C8B-B14F-4D97-AF65-F5344CB8AC3E}">
        <p14:creationId xmlns:p14="http://schemas.microsoft.com/office/powerpoint/2010/main" val="1519232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3284220">
              <a:lnSpc>
                <a:spcPct val="100000"/>
              </a:lnSpc>
              <a:spcBef>
                <a:spcPts val="100"/>
              </a:spcBef>
            </a:pPr>
            <a:r>
              <a:rPr spc="-25" dirty="0"/>
              <a:t>Maintenance</a:t>
            </a:r>
            <a:r>
              <a:rPr spc="-220" dirty="0"/>
              <a:t> </a:t>
            </a:r>
            <a:r>
              <a:rPr dirty="0"/>
              <a:t>and</a:t>
            </a:r>
            <a:r>
              <a:rPr spc="-190" dirty="0"/>
              <a:t> </a:t>
            </a:r>
            <a:r>
              <a:rPr spc="-25" dirty="0"/>
              <a:t>Enhancements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2C598E-2CA3-1051-F810-43A1EA601F0E}"/>
              </a:ext>
            </a:extLst>
          </p:cNvPr>
          <p:cNvSpPr txBox="1"/>
          <p:nvPr/>
        </p:nvSpPr>
        <p:spPr>
          <a:xfrm>
            <a:off x="685800" y="1371600"/>
            <a:ext cx="10896600" cy="3170099"/>
          </a:xfrm>
          <a:prstGeom prst="rect">
            <a:avLst/>
          </a:prstGeom>
          <a:noFill/>
        </p:spPr>
        <p:txBody>
          <a:bodyPr wrap="square">
            <a:spAutoFit/>
          </a:bodyPr>
          <a:lstStyle/>
          <a:p>
            <a:pPr>
              <a:lnSpc>
                <a:spcPts val="2400"/>
              </a:lnSpc>
              <a:spcAft>
                <a:spcPts val="8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There are lots of factors you should consider before taking a dependency on an open source library. </a:t>
            </a:r>
          </a:p>
          <a:p>
            <a:pPr>
              <a:lnSpc>
                <a:spcPts val="2400"/>
              </a:lnSpc>
              <a:spcAft>
                <a:spcPts val="800"/>
              </a:spcAft>
            </a:pPr>
            <a:r>
              <a:rPr lang="en-IN" sz="2400" dirty="0">
                <a:latin typeface="Times New Roman" panose="02020603050405020304" pitchFamily="18" charset="0"/>
                <a:ea typeface="Times New Roman" panose="02020603050405020304" pitchFamily="18" charset="0"/>
                <a:cs typeface="Times New Roman" panose="02020603050405020304" pitchFamily="18" charset="0"/>
              </a:rPr>
              <a:t>One , </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It obviously needs to solve a technical problem, but you should also be confident that it's being actively maintained and enhanced. </a:t>
            </a:r>
          </a:p>
          <a:p>
            <a:pPr>
              <a:lnSpc>
                <a:spcPts val="2400"/>
              </a:lnSpc>
              <a:spcAft>
                <a:spcPts val="800"/>
              </a:spcAft>
            </a:pP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has been around for several years now, look back over its version history, there is  very steady stream of new releases, both major releases and those with smaller features and bug fixes.</a:t>
            </a:r>
          </a:p>
          <a:p>
            <a:pPr>
              <a:lnSpc>
                <a:spcPts val="2400"/>
              </a:lnSpc>
              <a:spcAft>
                <a:spcPts val="800"/>
              </a:spcAft>
            </a:pPr>
            <a:r>
              <a:rPr lang="en-IN" sz="2400" dirty="0">
                <a:latin typeface="Times New Roman" panose="02020603050405020304" pitchFamily="18" charset="0"/>
                <a:ea typeface="Times New Roman" panose="02020603050405020304" pitchFamily="18" charset="0"/>
                <a:cs typeface="Times New Roman" panose="02020603050405020304" pitchFamily="18" charset="0"/>
              </a:rPr>
              <a:t>T</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he team working on it does a great job of releasing new features while also being mindful of the effect it will have on developers using the library. </a:t>
            </a:r>
          </a:p>
        </p:txBody>
      </p:sp>
    </p:spTree>
    <p:extLst>
      <p:ext uri="{BB962C8B-B14F-4D97-AF65-F5344CB8AC3E}">
        <p14:creationId xmlns:p14="http://schemas.microsoft.com/office/powerpoint/2010/main" val="10154559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163175" y="2718906"/>
            <a:ext cx="6243320" cy="574040"/>
          </a:xfrm>
          <a:prstGeom prst="rect">
            <a:avLst/>
          </a:prstGeom>
        </p:spPr>
        <p:txBody>
          <a:bodyPr vert="horz" wrap="square" lIns="0" tIns="12700" rIns="0" bIns="0" rtlCol="0">
            <a:spAutoFit/>
          </a:bodyPr>
          <a:lstStyle/>
          <a:p>
            <a:pPr marL="12700">
              <a:lnSpc>
                <a:spcPct val="100000"/>
              </a:lnSpc>
              <a:spcBef>
                <a:spcPts val="100"/>
              </a:spcBef>
            </a:pPr>
            <a:r>
              <a:rPr spc="380" dirty="0"/>
              <a:t>A</a:t>
            </a:r>
            <a:r>
              <a:rPr spc="-210" dirty="0"/>
              <a:t> </a:t>
            </a:r>
            <a:r>
              <a:rPr spc="5" dirty="0"/>
              <a:t>Better</a:t>
            </a:r>
            <a:r>
              <a:rPr spc="-240" dirty="0"/>
              <a:t> </a:t>
            </a:r>
            <a:r>
              <a:rPr spc="15" dirty="0"/>
              <a:t>Asynchronous</a:t>
            </a:r>
            <a:r>
              <a:rPr spc="-254" dirty="0"/>
              <a:t> </a:t>
            </a:r>
            <a:r>
              <a:rPr spc="45" dirty="0"/>
              <a:t>API</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C5D2F5-B6A5-E80A-A74A-66B59D6A3FC1}"/>
              </a:ext>
            </a:extLst>
          </p:cNvPr>
          <p:cNvSpPr txBox="1"/>
          <p:nvPr/>
        </p:nvSpPr>
        <p:spPr>
          <a:xfrm>
            <a:off x="876300" y="1074509"/>
            <a:ext cx="10439400" cy="4708981"/>
          </a:xfrm>
          <a:prstGeom prst="rect">
            <a:avLst/>
          </a:prstGeom>
          <a:noFill/>
        </p:spPr>
        <p:txBody>
          <a:bodyPr wrap="square">
            <a:spAutoFit/>
          </a:bodyPr>
          <a:lstStyle/>
          <a:p>
            <a:pPr>
              <a:lnSpc>
                <a:spcPts val="2400"/>
              </a:lnSpc>
              <a:spcAft>
                <a:spcPts val="8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The best example of this was the release of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version 6 that came out in 2018. </a:t>
            </a:r>
          </a:p>
          <a:p>
            <a:pPr>
              <a:lnSpc>
                <a:spcPts val="2400"/>
              </a:lnSpc>
              <a:spcAft>
                <a:spcPts val="800"/>
              </a:spcAft>
            </a:pP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ts val="2400"/>
              </a:lnSpc>
              <a:spcAft>
                <a:spcPts val="8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It was a major release and included some big changes; however, the development team also released a companion compatibility package to make it as easy as possible for people using older versions to migrate to version 6. </a:t>
            </a:r>
          </a:p>
          <a:p>
            <a:pPr>
              <a:lnSpc>
                <a:spcPts val="2400"/>
              </a:lnSpc>
              <a:spcAft>
                <a:spcPts val="800"/>
              </a:spcAft>
            </a:pP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ts val="2400"/>
              </a:lnSpc>
              <a:spcAft>
                <a:spcPts val="8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If you've ever worried about a library you depend on disappearing overnight, it may also be comforting to know that the Angular team made the decision to include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with Angular and use it heavily throughout the framework. </a:t>
            </a:r>
          </a:p>
          <a:p>
            <a:pPr>
              <a:lnSpc>
                <a:spcPts val="2400"/>
              </a:lnSpc>
              <a:spcAft>
                <a:spcPts val="800"/>
              </a:spcAft>
            </a:pP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ts val="2400"/>
              </a:lnSpc>
              <a:spcAft>
                <a:spcPts val="800"/>
              </a:spcAft>
            </a:pP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Even if you don't use angular, I think you can appreciate that a decision like that was a big deal and wouldn't have been made without complete confidence that </a:t>
            </a:r>
            <a:r>
              <a:rPr lang="en-IN" sz="2400" dirty="0" err="1">
                <a:effectLst/>
                <a:latin typeface="Times New Roman" panose="02020603050405020304" pitchFamily="18" charset="0"/>
                <a:ea typeface="Times New Roman" panose="02020603050405020304" pitchFamily="18" charset="0"/>
                <a:cs typeface="Times New Roman" panose="02020603050405020304" pitchFamily="18" charset="0"/>
              </a:rPr>
              <a:t>RxJS</a:t>
            </a:r>
            <a:r>
              <a:rPr lang="en-IN" sz="2400" dirty="0">
                <a:effectLst/>
                <a:latin typeface="Times New Roman" panose="02020603050405020304" pitchFamily="18" charset="0"/>
                <a:ea typeface="Times New Roman" panose="02020603050405020304" pitchFamily="18" charset="0"/>
                <a:cs typeface="Times New Roman" panose="02020603050405020304" pitchFamily="18" charset="0"/>
              </a:rPr>
              <a:t> would be around for a long time. </a:t>
            </a:r>
          </a:p>
        </p:txBody>
      </p:sp>
    </p:spTree>
    <p:extLst>
      <p:ext uri="{BB962C8B-B14F-4D97-AF65-F5344CB8AC3E}">
        <p14:creationId xmlns:p14="http://schemas.microsoft.com/office/powerpoint/2010/main" val="4175023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46)">
            <a:extLst>
              <a:ext uri="{FF2B5EF4-FFF2-40B4-BE49-F238E27FC236}">
                <a16:creationId xmlns:a16="http://schemas.microsoft.com/office/drawing/2014/main" id="{893F4A94-7B08-40CC-B9F5-D9D4B73D0A46}"/>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2141840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47)">
            <a:extLst>
              <a:ext uri="{FF2B5EF4-FFF2-40B4-BE49-F238E27FC236}">
                <a16:creationId xmlns:a16="http://schemas.microsoft.com/office/drawing/2014/main" id="{D1E1F9CA-7230-48B5-FC55-6588BBF16FC1}"/>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33096884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48)">
            <a:extLst>
              <a:ext uri="{FF2B5EF4-FFF2-40B4-BE49-F238E27FC236}">
                <a16:creationId xmlns:a16="http://schemas.microsoft.com/office/drawing/2014/main" id="{6E9E8516-A39B-50A6-7D52-047CD61EBEE1}"/>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3099878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49)">
            <a:extLst>
              <a:ext uri="{FF2B5EF4-FFF2-40B4-BE49-F238E27FC236}">
                <a16:creationId xmlns:a16="http://schemas.microsoft.com/office/drawing/2014/main" id="{BA326706-C05F-11C7-C158-114E2FDCDD19}"/>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4150221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ABC44B-BC93-284E-14B0-E26324E74314}"/>
              </a:ext>
            </a:extLst>
          </p:cNvPr>
          <p:cNvSpPr txBox="1"/>
          <p:nvPr/>
        </p:nvSpPr>
        <p:spPr>
          <a:xfrm>
            <a:off x="990600" y="1066800"/>
            <a:ext cx="10515600" cy="2308324"/>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Basic example that uses a promise. First call a function that returns a promise. Then chain calls to the then, catch, and finally methods of the promise to handle any value or error it produces. </a:t>
            </a:r>
          </a:p>
          <a:p>
            <a:endParaRPr lang="en-IN" dirty="0">
              <a:latin typeface="Times New Roman" panose="02020603050405020304" pitchFamily="18" charset="0"/>
              <a:ea typeface="Times New Roman" panose="02020603050405020304" pitchFamily="18" charset="0"/>
            </a:endParaRPr>
          </a:p>
          <a:p>
            <a:r>
              <a:rPr lang="en-IN" sz="1800" dirty="0">
                <a:effectLst/>
                <a:latin typeface="Times New Roman" panose="02020603050405020304" pitchFamily="18" charset="0"/>
                <a:ea typeface="Times New Roman" panose="02020603050405020304" pitchFamily="18" charset="0"/>
              </a:rPr>
              <a:t>Though this is pretty easy to read, however, it's only good for asynchronously waiting on a single value. </a:t>
            </a:r>
          </a:p>
          <a:p>
            <a:endParaRPr lang="en-IN" dirty="0">
              <a:latin typeface="Times New Roman" panose="02020603050405020304" pitchFamily="18" charset="0"/>
              <a:ea typeface="Times New Roman" panose="02020603050405020304" pitchFamily="18" charset="0"/>
            </a:endParaRPr>
          </a:p>
          <a:p>
            <a:r>
              <a:rPr lang="en-IN" sz="1800" dirty="0">
                <a:effectLst/>
                <a:latin typeface="Times New Roman" panose="02020603050405020304" pitchFamily="18" charset="0"/>
                <a:ea typeface="Times New Roman" panose="02020603050405020304" pitchFamily="18" charset="0"/>
              </a:rPr>
              <a:t>Once the promise is resolved and the value is passed to the then function, that’s done. </a:t>
            </a:r>
          </a:p>
          <a:p>
            <a:endParaRPr lang="en-IN" dirty="0">
              <a:latin typeface="Times New Roman" panose="02020603050405020304" pitchFamily="18" charset="0"/>
              <a:ea typeface="Times New Roman" panose="02020603050405020304" pitchFamily="18" charset="0"/>
            </a:endParaRPr>
          </a:p>
          <a:p>
            <a:r>
              <a:rPr lang="en-IN" sz="1800" dirty="0">
                <a:effectLst/>
                <a:latin typeface="Times New Roman" panose="02020603050405020304" pitchFamily="18" charset="0"/>
                <a:ea typeface="Times New Roman" panose="02020603050405020304" pitchFamily="18" charset="0"/>
              </a:rPr>
              <a:t>You'll never receive more values. That's not ideal for situations when your data may arrive slowly over time. </a:t>
            </a:r>
            <a:endParaRPr lang="en-IN" dirty="0"/>
          </a:p>
        </p:txBody>
      </p:sp>
    </p:spTree>
    <p:extLst>
      <p:ext uri="{BB962C8B-B14F-4D97-AF65-F5344CB8AC3E}">
        <p14:creationId xmlns:p14="http://schemas.microsoft.com/office/powerpoint/2010/main" val="2399153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8850)">
            <a:extLst>
              <a:ext uri="{FF2B5EF4-FFF2-40B4-BE49-F238E27FC236}">
                <a16:creationId xmlns:a16="http://schemas.microsoft.com/office/drawing/2014/main" id="{E733CEF1-4460-4C99-05B8-9DD35A847F6C}"/>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367236077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32</TotalTime>
  <Words>1077</Words>
  <Application>Microsoft Office PowerPoint</Application>
  <PresentationFormat>Widescreen</PresentationFormat>
  <Paragraphs>64</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Times New Roman</vt:lpstr>
      <vt:lpstr>Trebuchet MS</vt:lpstr>
      <vt:lpstr>Wingdings 3</vt:lpstr>
      <vt:lpstr>Facet</vt:lpstr>
      <vt:lpstr>Benefits of RxJS</vt:lpstr>
      <vt:lpstr>PowerPoint Presentation</vt:lpstr>
      <vt:lpstr>A Better Asynchronous API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Programming Language Choice</vt:lpstr>
      <vt:lpstr>PowerPoint Presentation</vt:lpstr>
      <vt:lpstr>PowerPoint Presentation</vt:lpstr>
      <vt:lpstr>Operators</vt:lpstr>
      <vt:lpstr>PowerPoint Presentation</vt:lpstr>
      <vt:lpstr>PowerPoint Presentation</vt:lpstr>
      <vt:lpstr>PowerPoint Presentation</vt:lpstr>
      <vt:lpstr>Maintenance and Enhancements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P.Samatha Ramakrishna</dc:creator>
  <cp:lastModifiedBy>P.Samatha Ramakrishna</cp:lastModifiedBy>
  <cp:revision>5</cp:revision>
  <dcterms:created xsi:type="dcterms:W3CDTF">2022-12-06T08:03:35Z</dcterms:created>
  <dcterms:modified xsi:type="dcterms:W3CDTF">2022-12-06T11:26:48Z</dcterms:modified>
</cp:coreProperties>
</file>

<file path=docProps/thumbnail.jpeg>
</file>